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31"/>
  </p:notesMasterIdLst>
  <p:sldIdLst>
    <p:sldId id="301" r:id="rId2"/>
    <p:sldId id="322" r:id="rId3"/>
    <p:sldId id="257" r:id="rId4"/>
    <p:sldId id="261" r:id="rId5"/>
    <p:sldId id="262" r:id="rId6"/>
    <p:sldId id="263" r:id="rId7"/>
    <p:sldId id="304" r:id="rId8"/>
    <p:sldId id="268" r:id="rId9"/>
    <p:sldId id="305" r:id="rId10"/>
    <p:sldId id="269" r:id="rId11"/>
    <p:sldId id="265" r:id="rId12"/>
    <p:sldId id="306" r:id="rId13"/>
    <p:sldId id="307" r:id="rId14"/>
    <p:sldId id="308" r:id="rId15"/>
    <p:sldId id="309" r:id="rId16"/>
    <p:sldId id="315" r:id="rId17"/>
    <p:sldId id="316" r:id="rId18"/>
    <p:sldId id="310" r:id="rId19"/>
    <p:sldId id="311" r:id="rId20"/>
    <p:sldId id="313" r:id="rId21"/>
    <p:sldId id="314" r:id="rId22"/>
    <p:sldId id="317" r:id="rId23"/>
    <p:sldId id="318" r:id="rId24"/>
    <p:sldId id="319" r:id="rId25"/>
    <p:sldId id="320" r:id="rId26"/>
    <p:sldId id="321" r:id="rId27"/>
    <p:sldId id="323" r:id="rId28"/>
    <p:sldId id="324" r:id="rId29"/>
    <p:sldId id="30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7"/>
    <p:restoredTop sz="94059"/>
  </p:normalViewPr>
  <p:slideViewPr>
    <p:cSldViewPr snapToGrid="0" snapToObjects="1">
      <p:cViewPr>
        <p:scale>
          <a:sx n="130" d="100"/>
          <a:sy n="130" d="100"/>
        </p:scale>
        <p:origin x="85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E6BBB-D5A5-7141-AEBA-8CEA87D4F5EF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B9C3A-BF8B-9848-B244-0FCC3C7F68A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762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86147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5278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72322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68253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35275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9916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2270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12061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4143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0080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024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0766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3509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7317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70196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63973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85626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21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76701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000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2988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65307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8443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2565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871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666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5075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0918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88673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857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0EB0D52-F4E5-E14B-B6C0-2CA121D04724}" type="datetimeFigureOut">
              <a:rPr lang="en-CN" smtClean="0"/>
              <a:t>2022/4/6</a:t>
            </a:fld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3899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CC56-DB79-9D43-AF4D-311D1B176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如何实打实地提升论文奖项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24222-A279-9140-9058-ADC62D9D1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以HiMCM 2019 Problem A Team 10005 &amp; 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8C4EBA-799F-B345-99ED-A4EA5660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E36CD-BBDB-1B47-A277-EBF8E58C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8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B96E-655A-874C-9CF8-F0E357C2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7BD5E-C819-8243-9D1A-E74A7B03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进行了文献综述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，分析了过去的文献研究的不足之处，而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并没有做类似的分析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将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在模型前讨论的部分内容放至了简介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在进行假设和变量命名前直接进行建模，毫无数学性，毫无科学性可言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CFB5E26-EE5E-6D47-B73B-27CF5CBE9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069E0-FC02-A645-95E9-AC832610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假设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围绕着能量问题做出了一系列系统性的假设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，且十分符合客观事实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只围绕着公共区域充电问题的模拟过程做出了假设（为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Energy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Consumption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预测留下了隐患），且部分假设严重不符合客观事实（手机充电是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100W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FCFCD149-2FDC-F443-9A03-89BE4EC2E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30" y="2581860"/>
            <a:ext cx="5631255" cy="4276140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C6CD2664-1C58-8049-B795-A1F5CADCC677}"/>
              </a:ext>
            </a:extLst>
          </p:cNvPr>
          <p:cNvSpPr/>
          <p:nvPr/>
        </p:nvSpPr>
        <p:spPr>
          <a:xfrm>
            <a:off x="1077362" y="3766242"/>
            <a:ext cx="1855961" cy="199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EA4D3A08-808B-B643-8FDC-882C62B07A76}"/>
              </a:ext>
            </a:extLst>
          </p:cNvPr>
          <p:cNvSpPr/>
          <p:nvPr/>
        </p:nvSpPr>
        <p:spPr>
          <a:xfrm>
            <a:off x="810000" y="3929205"/>
            <a:ext cx="2929081" cy="1991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AAC186EA-1E6B-684F-8CD1-3092BEAFD645}"/>
              </a:ext>
            </a:extLst>
          </p:cNvPr>
          <p:cNvSpPr/>
          <p:nvPr/>
        </p:nvSpPr>
        <p:spPr>
          <a:xfrm>
            <a:off x="2317687" y="4933029"/>
            <a:ext cx="1982709" cy="2183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721DCA72-7930-D64A-B25F-127770BCE619}"/>
              </a:ext>
            </a:extLst>
          </p:cNvPr>
          <p:cNvSpPr/>
          <p:nvPr/>
        </p:nvSpPr>
        <p:spPr>
          <a:xfrm>
            <a:off x="5423026" y="4787619"/>
            <a:ext cx="581559" cy="2908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681EBBCB-FFF5-FE4A-99A8-EFD4A36D3680}"/>
              </a:ext>
            </a:extLst>
          </p:cNvPr>
          <p:cNvSpPr/>
          <p:nvPr/>
        </p:nvSpPr>
        <p:spPr>
          <a:xfrm>
            <a:off x="2399168" y="5861050"/>
            <a:ext cx="1874068" cy="1629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F30BDF-CD36-1241-AD7D-39C19431A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297" y="2869911"/>
            <a:ext cx="5390141" cy="18603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0D81CA-0A6D-E741-8ACD-7B2C84DEA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074" y="4609674"/>
            <a:ext cx="5104364" cy="2048810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150ABA0E-4D0E-6346-8729-FE4624599E01}"/>
              </a:ext>
            </a:extLst>
          </p:cNvPr>
          <p:cNvSpPr/>
          <p:nvPr/>
        </p:nvSpPr>
        <p:spPr>
          <a:xfrm>
            <a:off x="8708367" y="5296277"/>
            <a:ext cx="2664921" cy="1901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EEDF9C1D-7EB8-0D45-8A73-7E8EC4BD6D6B}"/>
              </a:ext>
            </a:extLst>
          </p:cNvPr>
          <p:cNvSpPr/>
          <p:nvPr/>
        </p:nvSpPr>
        <p:spPr>
          <a:xfrm>
            <a:off x="6449967" y="6024013"/>
            <a:ext cx="2141772" cy="2028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能量预测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利用Logistic模型进行拟合分析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，图表缺失现实数据点但简洁明了且数据合理，带有图表分析结果及解析式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利用指数模型和线性模型进行拟合分析，图表的字体我也不知道是什么鬼，含有现实数据点但是仔细一看就不对劲（世界消耗量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&lt;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中国消耗量），分析的数据内容也错误，也没有做出合理的解释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C929BA5-5D84-184C-9562-B51F79CBE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35" y="3956363"/>
            <a:ext cx="6441582" cy="2709335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29424F7-4022-F048-A179-B920899C1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273" y="1905416"/>
            <a:ext cx="3633591" cy="463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3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影响因素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利用Bullet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Point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进行简洁明了的排版并且直接的说明了影响因素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拐弯抹角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，我看了半天也没看懂他们想表达什么，有谁看看懂的可以直接开麦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C4F57CB-EEB9-E247-95C9-BC6EB42AE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4" y="4318503"/>
            <a:ext cx="6375880" cy="2347196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E25F6F4-A31A-774D-8042-02B54B861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585" y="2951136"/>
            <a:ext cx="6004585" cy="29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8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模型总架构与关联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39F9E-6513-F74C-9924-A27FD1245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10005</a:t>
            </a:r>
            <a:endParaRPr lang="en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主模型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：如何将充电模型类比至电阻模型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前置子模型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：对未来能量的预测及能量相关性分析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子模型一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：电阻最优化模型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子模型二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：成本模型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子模型三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：未来情况预测模型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逻辑清晰明了，主次明了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9672F6-84D0-344C-84B8-1FAEBE150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endParaRPr lang="en-C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：模拟人流和插座模型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：基于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模拟过程最优化插座排布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“低级”的</a:t>
            </a:r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拟真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模型，不够“数学化”，过度依赖程序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模型目的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：设计充电带来的计算总能量以及成本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设计方法计算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插座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游客分布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考虑模型随着空间的变化</a:t>
            </a:r>
            <a:endParaRPr lang="en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CB2C28-2C0C-1740-A06F-A6C8BD374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312" y="181294"/>
            <a:ext cx="5335688" cy="3019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计算一个单独插座的电费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15m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内的人（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事实上可以预留常量，不同条件下变化并且做敏感度分析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30%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的人会来充电（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不必过度依赖电量，直接使用一个百分比来表示来充电的人数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CN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最多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个插座同时充电（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也可以使用常量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由不合理的假设（充电功率）带来不合理的结果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DFAD22-5A52-6E4B-A246-4271694A1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379" y="3100742"/>
            <a:ext cx="2946400" cy="93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99B40-2BC5-934F-9520-F1258C967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264" y="4050126"/>
            <a:ext cx="4381500" cy="271780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804CDA0B-0C1D-8B42-BFF0-B9AEF0F3F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004" y="5310062"/>
            <a:ext cx="3517900" cy="10033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295D869-BC09-D74B-BA42-6EA09C99A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117" y="4253712"/>
            <a:ext cx="3132292" cy="25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计算总共的电费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</a:p>
          <a:p>
            <a:pPr lvl="1"/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考虑边长为</a:t>
            </a:r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397m的正方形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397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497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？并没有给出一个有说服力的说明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63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个插座随机分布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63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64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？似乎也没有给出一个合理的解释，随机分布？？？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12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小时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，结果喂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1134RMB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完全没有数学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。</a:t>
            </a:r>
            <a:endParaRPr lang="en-CN" b="1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7FA67005-BEE8-014F-A40B-4B8CA562CE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47" t="55121" r="11789" b="13126"/>
          <a:stretch/>
        </p:blipFill>
        <p:spPr>
          <a:xfrm>
            <a:off x="5773820" y="4410442"/>
            <a:ext cx="6315959" cy="2177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6A3147-509E-5340-851F-3BA41976EF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54" t="-183" r="11080" b="53020"/>
          <a:stretch/>
        </p:blipFill>
        <p:spPr>
          <a:xfrm>
            <a:off x="603315" y="4332486"/>
            <a:ext cx="4851191" cy="24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1BAE3791-669E-C944-9C58-A214CA35D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53378" y="2417207"/>
            <a:ext cx="8285241" cy="3993605"/>
          </a:xfrm>
        </p:spPr>
      </p:pic>
    </p:spTree>
    <p:extLst>
      <p:ext uri="{BB962C8B-B14F-4D97-AF65-F5344CB8AC3E}">
        <p14:creationId xmlns:p14="http://schemas.microsoft.com/office/powerpoint/2010/main" val="48720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get the result of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Case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Constantly associated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Complicated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66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CC56-DB79-9D43-AF4D-311D1B176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大家一起吐槽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的论文！！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24222-A279-9140-9058-ADC62D9D1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以HiMCM 2019 Problem A Team 10005 &amp; 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8C4EBA-799F-B345-99ED-A4EA5660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E36CD-BBDB-1B47-A277-EBF8E58C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2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Relatively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Always gives 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 Specific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result,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logical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Optimization becomes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(impossible in most cases)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Restricted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cases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Time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wasted on debugging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 usages of simulations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math calculations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‘way’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provided,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an accurate answer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(but not completely depending on it)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9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如何支付电费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公共服务：政府补贴和盈利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私人企业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：市场竞争和好处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Justification?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为什么是这样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</a:t>
            </a:r>
            <a:endParaRPr lang="en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117872-5DD4-0C40-A586-6DE3104CB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74" y="376874"/>
            <a:ext cx="7010400" cy="410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游览者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的分布情况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（特定吸引点）：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每个点有特定的吸引力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利用电阻定律计算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这部分的理论还是相当的好的，和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结合一下就更漂亮了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1D4E9FD-AB6E-7047-AC03-F0EE5B8D9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291" y="4800586"/>
            <a:ext cx="1714500" cy="825500"/>
          </a:xfrm>
          <a:prstGeom prst="rect">
            <a:avLst/>
          </a:prstGeom>
        </p:spPr>
      </p:pic>
      <p:pic>
        <p:nvPicPr>
          <p:cNvPr id="9" name="Picture 8" descr="Diagram, text, schematic&#10;&#10;Description automatically generated">
            <a:extLst>
              <a:ext uri="{FF2B5EF4-FFF2-40B4-BE49-F238E27FC236}">
                <a16:creationId xmlns:a16="http://schemas.microsoft.com/office/drawing/2014/main" id="{1C2FC9BC-BD01-6D4A-83C6-2DE39DC5D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1240" y="4648186"/>
            <a:ext cx="1816100" cy="113030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AA449E26-8D30-4047-89A5-3E7A3A08D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7015" y="4559286"/>
            <a:ext cx="2667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6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模型A的应用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strike="sngStrik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浦东亲子方舱</a:t>
            </a:r>
            <a:endParaRPr lang="en-CN" strike="sngStrik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分布情况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：使用平面图上标注的地点，假设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不同的吸引程度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72RMB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怎么比之前的还便宜了？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0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0317FD5D-2FFE-FF45-98B2-27619207B3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0" t="4591" r="2436"/>
          <a:stretch/>
        </p:blipFill>
        <p:spPr>
          <a:xfrm>
            <a:off x="7301752" y="2222287"/>
            <a:ext cx="4890247" cy="248995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EB56B1E-6789-FD41-B8E1-52DAB08D3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69" y="3155210"/>
            <a:ext cx="5466030" cy="2723459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70B5A0D0-ECD6-9146-AD24-1D630EC39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1586" y="4060959"/>
            <a:ext cx="7391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7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模型A的应用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浦东机场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咖啡厅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浦东机场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36RMB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，咖啡厅每天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360RMB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？？？？？？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以下留给大家自行吐槽这个结论（个人推测是所有的空间大小都</a:t>
            </a:r>
            <a:r>
              <a:rPr lang="zh-CN" altLang="en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同化了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导致的荒谬结论）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6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优化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：慢慢的调整插座布局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每日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126RMB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（国家会展中心）（</a:t>
            </a:r>
            <a:r>
              <a:rPr lang="en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我没见过越Optimize越贵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的情况，已经无力吐槽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68F8C0EF-F961-DF4B-AB12-E21CCCB6C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449" y="3152627"/>
            <a:ext cx="4737100" cy="119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5558E3-91F5-E049-9569-71A89FD4A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049" y="4748751"/>
            <a:ext cx="7581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报纸部分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E81B-C50C-F54F-9F49-907AC17A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10005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DB74A-0623-DC42-A14D-65AC0FEA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6" name="Content Placeholder 15" descr="Text, letter&#10;&#10;Description automatically generated">
            <a:extLst>
              <a:ext uri="{FF2B5EF4-FFF2-40B4-BE49-F238E27FC236}">
                <a16:creationId xmlns:a16="http://schemas.microsoft.com/office/drawing/2014/main" id="{2C5C6F44-4F70-7046-8D56-D2DABDA751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70050" y="3481789"/>
            <a:ext cx="4301864" cy="3109912"/>
          </a:xfrm>
        </p:spPr>
      </p:pic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FF183F96-304D-F840-97E5-0BD41ACF2A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320906" y="1589489"/>
            <a:ext cx="4927600" cy="189230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163680-C8DE-6E41-9439-0B6C3E02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78" y="52789"/>
            <a:ext cx="4732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0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报纸部分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ACF4-C4DC-754D-9FF7-86A8094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已经无力吐槽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的报纸一目了然，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写的原来是一份报纸？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1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BC6A7-27CF-114A-89CA-77B34EF31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谢谢大家</a:t>
            </a:r>
            <a:endParaRPr lang="en-C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E00D7B-9CD3-7342-B5BE-1D6488A80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06766"/>
          </a:xfrm>
        </p:spPr>
        <p:txBody>
          <a:bodyPr>
            <a:no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stOOrz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Science. Mind.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eat. 上海市实验学校 数学建模社</a:t>
            </a: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stOOrz – EasonSYC &amp; stOOrz – MathxStudio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stOOrz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AFOer_xrh</a:t>
            </a: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2022.04.07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8A7ABAB-C5A7-8C49-B38A-6D62409C3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7F0A2-83E3-BB48-BD2C-745787BDB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741B-F965-EF4C-B9FF-3E407890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9C51F-D452-F746-B861-35C7AD407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论文概述</a:t>
            </a:r>
          </a:p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比较阅读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数学模型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程序计算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论文排版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图片可视化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343DC1-5B36-6043-A4B3-16BFB8666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3D43C8-0174-824D-8520-4C1B4A7A7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63908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9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B07A-4DA6-6E46-A0EF-29322166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论文概述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F36FC5-DA9D-A64B-8893-D67861329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EDED-22D2-2246-B060-9F63A7D693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Meritourious奖项</a:t>
            </a:r>
            <a:endParaRPr lang="en-US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指导老师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JUNJUN CHEN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陈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珺珺）</a:t>
            </a:r>
            <a:endParaRPr lang="en-US" altLang="zh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组员为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ZHEHAN XU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（许哲涵），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TONG XIN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JINGWEN GU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（顾景文），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CHENGYANG YUE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（岳乘阳）</a:t>
            </a:r>
            <a:endParaRPr lang="en-GB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6529E4-7978-CB44-9755-755EC674B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977D6F-4432-1E46-88F4-89A9AF25FF6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Honerable Mention奖项</a:t>
            </a:r>
          </a:p>
          <a:p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指导老师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JUNJUN CHEN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陈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珺珺）</a:t>
            </a:r>
            <a:endParaRPr lang="en-US" altLang="zh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组员为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QICHANG LIU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GB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XIAOYU WAN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GB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SICHENG ZHAO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（赵思诚），</a:t>
            </a:r>
            <a:r>
              <a:rPr 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QIUQI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LI</a:t>
            </a:r>
            <a:endParaRPr lang="en-GB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40D3913-EC7D-A34B-8431-50700A64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CAAE0-C112-184C-A4EC-D91EACDB4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C5D3-1A7D-D04A-B819-C33E31C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" pitchFamily="2" charset="0"/>
                <a:ea typeface="Songti TC" panose="02010600040101010101" pitchFamily="2" charset="-120"/>
              </a:rPr>
              <a:t>论文目录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A7675-69AB-2946-BAE1-6793952DF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10005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45EAD9-DE29-6545-A393-6A2FBE2D7E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71016" y="846871"/>
            <a:ext cx="4208618" cy="583259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FAE71-23B0-974E-9979-90378CF36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C3E0D5F-7ADB-2B4F-95DD-BD1AE9CE23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05352" y="846871"/>
            <a:ext cx="4096512" cy="6014533"/>
          </a:xfr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3EC5139D-4809-6542-9506-CE9AEB9E5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31BF6-95A0-E84D-84D4-0842EFBA68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9464FC-05B4-A04A-A528-5C320CFF0667}"/>
              </a:ext>
            </a:extLst>
          </p:cNvPr>
          <p:cNvCxnSpPr/>
          <p:nvPr/>
        </p:nvCxnSpPr>
        <p:spPr>
          <a:xfrm>
            <a:off x="5257800" y="1847088"/>
            <a:ext cx="1563624" cy="6309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E38197-EEFF-454F-A5BB-D294990EA986}"/>
              </a:ext>
            </a:extLst>
          </p:cNvPr>
          <p:cNvCxnSpPr/>
          <p:nvPr/>
        </p:nvCxnSpPr>
        <p:spPr>
          <a:xfrm>
            <a:off x="5330952" y="2560320"/>
            <a:ext cx="1490472" cy="1908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Frame 20">
            <a:extLst>
              <a:ext uri="{FF2B5EF4-FFF2-40B4-BE49-F238E27FC236}">
                <a16:creationId xmlns:a16="http://schemas.microsoft.com/office/drawing/2014/main" id="{8809B1E8-ADFA-A945-8227-32285ECBC1AB}"/>
              </a:ext>
            </a:extLst>
          </p:cNvPr>
          <p:cNvSpPr/>
          <p:nvPr/>
        </p:nvSpPr>
        <p:spPr>
          <a:xfrm>
            <a:off x="1380744" y="1984248"/>
            <a:ext cx="4098890" cy="63093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9149E5DA-2839-0445-87B3-9996416D87E0}"/>
              </a:ext>
            </a:extLst>
          </p:cNvPr>
          <p:cNvSpPr/>
          <p:nvPr/>
        </p:nvSpPr>
        <p:spPr>
          <a:xfrm>
            <a:off x="6894576" y="2751137"/>
            <a:ext cx="484632" cy="1932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D1D3A7BE-3BB4-E845-AC90-DEAED8E4F2C6}"/>
              </a:ext>
            </a:extLst>
          </p:cNvPr>
          <p:cNvSpPr/>
          <p:nvPr/>
        </p:nvSpPr>
        <p:spPr>
          <a:xfrm>
            <a:off x="6821424" y="4325112"/>
            <a:ext cx="576072" cy="2743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2DAC8E59-F0BF-3C42-83E3-86D153167B41}"/>
              </a:ext>
            </a:extLst>
          </p:cNvPr>
          <p:cNvSpPr/>
          <p:nvPr/>
        </p:nvSpPr>
        <p:spPr>
          <a:xfrm>
            <a:off x="1380744" y="3657600"/>
            <a:ext cx="676656" cy="15544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3BB30D-1552-0F4F-B0D9-6642EF6FDBDC}"/>
              </a:ext>
            </a:extLst>
          </p:cNvPr>
          <p:cNvCxnSpPr/>
          <p:nvPr/>
        </p:nvCxnSpPr>
        <p:spPr>
          <a:xfrm flipH="1">
            <a:off x="5479634" y="4206240"/>
            <a:ext cx="1588678" cy="228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5C928B-B2F5-0441-AC86-5AE81401B0E2}"/>
              </a:ext>
            </a:extLst>
          </p:cNvPr>
          <p:cNvCxnSpPr/>
          <p:nvPr/>
        </p:nvCxnSpPr>
        <p:spPr>
          <a:xfrm flipH="1" flipV="1">
            <a:off x="5577840" y="4518343"/>
            <a:ext cx="1392266" cy="10320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Frame 28">
            <a:extLst>
              <a:ext uri="{FF2B5EF4-FFF2-40B4-BE49-F238E27FC236}">
                <a16:creationId xmlns:a16="http://schemas.microsoft.com/office/drawing/2014/main" id="{964F9E5F-0513-744B-99A4-01C3F073C3CA}"/>
              </a:ext>
            </a:extLst>
          </p:cNvPr>
          <p:cNvSpPr/>
          <p:nvPr/>
        </p:nvSpPr>
        <p:spPr>
          <a:xfrm>
            <a:off x="1152144" y="4792663"/>
            <a:ext cx="1609344" cy="30054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88FEF31-2700-FF43-8677-6150CA2C0412}"/>
              </a:ext>
            </a:extLst>
          </p:cNvPr>
          <p:cNvCxnSpPr/>
          <p:nvPr/>
        </p:nvCxnSpPr>
        <p:spPr>
          <a:xfrm flipH="1">
            <a:off x="5413248" y="5943600"/>
            <a:ext cx="1481328" cy="5669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1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21" grpId="0" animBg="1"/>
      <p:bldP spid="22" grpId="0" animBg="1"/>
      <p:bldP spid="23" grpId="0" animBg="1"/>
      <p:bldP spid="24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7180E-9E84-FA4E-A2D9-A114A56A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</a:t>
            </a:r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目录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0524AD-85A6-F54B-B363-0D601E4E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Model A, Model B: 看到目录应该知道Model之间的逻辑联系以及Model的具体内容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在这点上做的很差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的敏感度分析？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为何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要放在具体的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里而不是放在最后供比较？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Newspaper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应该单独放在一个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Section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（作为一个比较特别的题目要求）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10006的Contents和目录内容的字体种类及颜色不统一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E55B505-EBE5-0940-99CA-8C57A4A6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7AD61-8052-8C49-A7D5-92B1CD2A8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论文概要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E81B-C50C-F54F-9F49-907AC17A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10005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 descr="Text, letter&#10;&#10;Description automatically generated">
            <a:extLst>
              <a:ext uri="{FF2B5EF4-FFF2-40B4-BE49-F238E27FC236}">
                <a16:creationId xmlns:a16="http://schemas.microsoft.com/office/drawing/2014/main" id="{60B8FD05-89CA-3F4C-93E6-7FF2151582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5204" y="764373"/>
            <a:ext cx="4862068" cy="579143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DB74A-0623-DC42-A14D-65AC0FEA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52854E0C-455D-A944-A9B6-E887D43A1F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678" y="764373"/>
            <a:ext cx="4940045" cy="5944340"/>
          </a:xfr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论文概要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ACF4-C4DC-754D-9FF7-86A8094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以结论性的东西为主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似乎过于强调过程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的粗体排版让重点一目了然，而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的这段文字没有明显的重点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为了他们的标题留了一页毫无用处的封面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6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简介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问题重述与任务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详细的说明了问题要做的事情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，任务的分配以及任务的具体内容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写了三个“模版化”的过程（分析，建模，优化），没有表现对这个问题的分析的独特之处。同时，问题重述为什么写了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our task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1.4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又写了一遍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AE69A9CB-3159-3D47-ADA6-59C0172D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221" y="3413018"/>
            <a:ext cx="5705475" cy="2347234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9EB5ED8-F115-C746-8794-647796561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03" y="2813941"/>
            <a:ext cx="5796890" cy="216862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79942F9-A5B0-CC46-B228-9BF670371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26" y="4449467"/>
            <a:ext cx="6019799" cy="2233151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74B8E639-321D-9541-B31C-03B833910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455" y="4894330"/>
            <a:ext cx="5144430" cy="15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1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{74F621E2-D34A-C141-A9B0-6A576BC3B08E}tf10001121</Template>
  <TotalTime>1405</TotalTime>
  <Words>1151</Words>
  <Application>Microsoft Macintosh PowerPoint</Application>
  <PresentationFormat>Widescreen</PresentationFormat>
  <Paragraphs>146</Paragraphs>
  <Slides>29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Songti TC</vt:lpstr>
      <vt:lpstr>Calibri</vt:lpstr>
      <vt:lpstr>Century Gothic</vt:lpstr>
      <vt:lpstr>Times</vt:lpstr>
      <vt:lpstr>Times New Roman</vt:lpstr>
      <vt:lpstr>Wingdings 2</vt:lpstr>
      <vt:lpstr>Quotable</vt:lpstr>
      <vt:lpstr>如何实打实地提升论文奖项？</vt:lpstr>
      <vt:lpstr>大家一起吐槽10006的论文！！</vt:lpstr>
      <vt:lpstr>目录</vt:lpstr>
      <vt:lpstr>论文概述</vt:lpstr>
      <vt:lpstr>论文目录</vt:lpstr>
      <vt:lpstr>论文目录</vt:lpstr>
      <vt:lpstr>论文概要</vt:lpstr>
      <vt:lpstr>论文概要</vt:lpstr>
      <vt:lpstr>简介 – 问题重述与任务</vt:lpstr>
      <vt:lpstr>简介</vt:lpstr>
      <vt:lpstr>假设</vt:lpstr>
      <vt:lpstr>能量预测</vt:lpstr>
      <vt:lpstr>影响因素</vt:lpstr>
      <vt:lpstr>模型总架构与关联</vt:lpstr>
      <vt:lpstr>模型A</vt:lpstr>
      <vt:lpstr>模型A</vt:lpstr>
      <vt:lpstr>模型A</vt:lpstr>
      <vt:lpstr>Simulation &amp; Math Modelling</vt:lpstr>
      <vt:lpstr>Simulation &amp; Math Modelling</vt:lpstr>
      <vt:lpstr>Simulation &amp; Math Modelling</vt:lpstr>
      <vt:lpstr>Simulation &amp; Math Modelling</vt:lpstr>
      <vt:lpstr>模型A</vt:lpstr>
      <vt:lpstr>模型A</vt:lpstr>
      <vt:lpstr>模型A的应用——浦东亲子方舱</vt:lpstr>
      <vt:lpstr>模型A的应用——浦东机场&amp;咖啡厅</vt:lpstr>
      <vt:lpstr>模型B</vt:lpstr>
      <vt:lpstr>报纸部分</vt:lpstr>
      <vt:lpstr>报纸部分</vt:lpstr>
      <vt:lpstr>谢谢大家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Charge the Circuit:  Modelling Public Charging With An Electric Circuit Model</dc:title>
  <dc:creator>Office</dc:creator>
  <cp:lastModifiedBy>Office</cp:lastModifiedBy>
  <cp:revision>29</cp:revision>
  <dcterms:created xsi:type="dcterms:W3CDTF">2022-03-30T12:18:41Z</dcterms:created>
  <dcterms:modified xsi:type="dcterms:W3CDTF">2022-04-06T08:06:38Z</dcterms:modified>
</cp:coreProperties>
</file>